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4"/>
  </p:notesMasterIdLst>
  <p:sldIdLst>
    <p:sldId id="272" r:id="rId2"/>
    <p:sldId id="266" r:id="rId3"/>
    <p:sldId id="273" r:id="rId4"/>
    <p:sldId id="267" r:id="rId5"/>
    <p:sldId id="274" r:id="rId6"/>
    <p:sldId id="268" r:id="rId7"/>
    <p:sldId id="269" r:id="rId8"/>
    <p:sldId id="275" r:id="rId9"/>
    <p:sldId id="276" r:id="rId10"/>
    <p:sldId id="270" r:id="rId11"/>
    <p:sldId id="278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/>
    <p:restoredTop sz="97248"/>
  </p:normalViewPr>
  <p:slideViewPr>
    <p:cSldViewPr snapToGrid="0">
      <p:cViewPr>
        <p:scale>
          <a:sx n="100" d="100"/>
          <a:sy n="10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87A1-8155-5040-A64E-E50C8AEDB695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2FEE-85EF-3940-B96A-0ED48928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2FEE-85EF-3940-B96A-0ED489286B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9797-09A2-4EAD-90FA-9DE840A4750B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203B-5A90-4E8F-8E79-A8CE8CC1B890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A906-B37C-49EF-A670-C6B3193C8B86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5DD1-4A14-498B-8636-D028F84BA3C0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675CE0CE-D0DB-AC06-7F8D-0F2CD278429D}"/>
              </a:ext>
            </a:extLst>
          </p:cNvPr>
          <p:cNvSpPr/>
          <p:nvPr userDrawn="1"/>
        </p:nvSpPr>
        <p:spPr>
          <a:xfrm>
            <a:off x="-343300" y="-176065"/>
            <a:ext cx="1460899" cy="1431107"/>
          </a:xfrm>
          <a:custGeom>
            <a:avLst/>
            <a:gdLst/>
            <a:ahLst/>
            <a:cxnLst/>
            <a:rect l="l" t="t" r="r" b="b"/>
            <a:pathLst>
              <a:path w="2193190" h="2193190">
                <a:moveTo>
                  <a:pt x="0" y="0"/>
                </a:moveTo>
                <a:lnTo>
                  <a:pt x="2193190" y="0"/>
                </a:lnTo>
                <a:lnTo>
                  <a:pt x="2193190" y="2193190"/>
                </a:lnTo>
                <a:lnTo>
                  <a:pt x="0" y="2193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6547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5823-C888-4F30-90E7-910DB72C2CE2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5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CF49-7F76-4941-8C30-8B5E30B36916}" type="datetime1">
              <a:rPr lang="en-IN" smtClean="0"/>
              <a:t>28-03-2026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CE81-17C9-4746-90BA-5ED92C5A82F0}" type="datetime1">
              <a:rPr lang="en-IN" smtClean="0"/>
              <a:t>28-03-2026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5227-76A1-4DFB-9C3A-4A9A33731889}" type="datetime1">
              <a:rPr lang="en-IN" smtClean="0"/>
              <a:t>28-03-2026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 i="0" baseline="0"/>
            </a:lvl1pPr>
          </a:lstStyle>
          <a:p>
            <a:fld id="{394080C2-A671-4661-9AF8-746EEC730BAA}" type="datetime1">
              <a:rPr lang="en-IN" smtClean="0"/>
              <a:t>28-03-2026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ICKECS - 2026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 i="0" baseline="0"/>
            </a:lvl1pPr>
          </a:lstStyle>
          <a:p>
            <a:fld id="{C04AB08A-849E-7849-A85F-2850737AC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D85CCA-D146-441C-BFF1-630533248E62}" type="datetime1">
              <a:rPr lang="en-IN" smtClean="0"/>
              <a:t>28-03-2026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633-8591-432D-B526-59F8527D557A}" type="datetime1">
              <a:rPr lang="en-IN" smtClean="0"/>
              <a:t>28-03-2026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CA4BA6-8ED0-49A8-BCE7-4D2388E66560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ICKECS - 2026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4AB08A-849E-7849-A85F-2850737AC4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124465" y="4326083"/>
            <a:ext cx="352070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1"/>
              </a:lnSpc>
            </a:pPr>
            <a:r>
              <a:rPr lang="en-US" sz="2400" b="1" dirty="0">
                <a:latin typeface="Baskerville Old Face" panose="02020602080505020303" pitchFamily="18" charset="0"/>
                <a:ea typeface="+mj-ea"/>
                <a:cs typeface="Calibri"/>
              </a:rPr>
              <a:t>Paper ID: Paper Title</a:t>
            </a:r>
          </a:p>
        </p:txBody>
      </p:sp>
      <p:sp>
        <p:nvSpPr>
          <p:cNvPr id="6" name="AutoShape 6"/>
          <p:cNvSpPr/>
          <p:nvPr/>
        </p:nvSpPr>
        <p:spPr>
          <a:xfrm>
            <a:off x="311630" y="4078266"/>
            <a:ext cx="858484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744072" y="1523448"/>
            <a:ext cx="5448263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dirty="0">
                <a:solidFill>
                  <a:srgbClr val="004AA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4</a:t>
            </a:r>
            <a:r>
              <a:rPr lang="en-US" sz="2600" b="1" baseline="30000" dirty="0" smtClean="0">
                <a:solidFill>
                  <a:srgbClr val="004AA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</a:t>
            </a:r>
            <a:r>
              <a:rPr lang="en-US" sz="2600" b="1" dirty="0" smtClean="0">
                <a:solidFill>
                  <a:srgbClr val="004AA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en-US" sz="2600" b="1" dirty="0">
                <a:solidFill>
                  <a:srgbClr val="004AA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IEEE International Conference </a:t>
            </a:r>
          </a:p>
          <a:p>
            <a:pPr algn="ctr"/>
            <a:r>
              <a:rPr lang="en-US" sz="2600" b="1" dirty="0">
                <a:solidFill>
                  <a:srgbClr val="004AA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3990" y="2538787"/>
            <a:ext cx="6428429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b="1" spc="75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 Engineering </a:t>
            </a:r>
          </a:p>
          <a:p>
            <a:pPr algn="ctr"/>
            <a:r>
              <a:rPr lang="en-US" sz="2600" b="1" spc="75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 </a:t>
            </a:r>
          </a:p>
          <a:p>
            <a:pPr algn="ctr"/>
            <a:r>
              <a:rPr lang="en-US" sz="2600" b="1" spc="75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Communication Systems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64710" y="3818620"/>
            <a:ext cx="2747222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1"/>
              </a:lnSpc>
            </a:pPr>
            <a:r>
              <a:rPr lang="en-US" b="1" dirty="0" smtClean="0">
                <a:solidFill>
                  <a:srgbClr val="7F271E"/>
                </a:solidFill>
                <a:latin typeface="Montserrat Classic Bold"/>
              </a:rPr>
              <a:t>24</a:t>
            </a:r>
            <a:r>
              <a:rPr lang="en-US" b="1" baseline="30000" dirty="0" smtClean="0">
                <a:solidFill>
                  <a:srgbClr val="7F271E"/>
                </a:solidFill>
                <a:latin typeface="Montserrat Classic Bold"/>
              </a:rPr>
              <a:t>th</a:t>
            </a:r>
            <a:r>
              <a:rPr lang="en-US" b="1" dirty="0" smtClean="0">
                <a:solidFill>
                  <a:srgbClr val="7F271E"/>
                </a:solidFill>
                <a:latin typeface="Montserrat Classic Bold"/>
              </a:rPr>
              <a:t>  </a:t>
            </a:r>
            <a:r>
              <a:rPr lang="en-US" b="1" dirty="0">
                <a:solidFill>
                  <a:srgbClr val="7F271E"/>
                </a:solidFill>
                <a:latin typeface="Montserrat Classic Bold"/>
              </a:rPr>
              <a:t>&amp; </a:t>
            </a:r>
            <a:r>
              <a:rPr lang="en-US" b="1" dirty="0" smtClean="0">
                <a:solidFill>
                  <a:srgbClr val="7F271E"/>
                </a:solidFill>
                <a:latin typeface="Montserrat Classic Bold"/>
              </a:rPr>
              <a:t>25</a:t>
            </a:r>
            <a:r>
              <a:rPr lang="en-US" b="1" baseline="30000" dirty="0" smtClean="0">
                <a:solidFill>
                  <a:srgbClr val="7F271E"/>
                </a:solidFill>
                <a:latin typeface="Montserrat Classic Bold"/>
              </a:rPr>
              <a:t>th</a:t>
            </a:r>
            <a:r>
              <a:rPr lang="en-US" b="1" dirty="0" smtClean="0">
                <a:solidFill>
                  <a:srgbClr val="7F271E"/>
                </a:solidFill>
                <a:latin typeface="Montserrat Classic Bold"/>
              </a:rPr>
              <a:t>  </a:t>
            </a:r>
            <a:r>
              <a:rPr lang="en-US" b="1" dirty="0">
                <a:solidFill>
                  <a:srgbClr val="7F271E"/>
                </a:solidFill>
                <a:latin typeface="Montserrat Classic Bold"/>
              </a:rPr>
              <a:t>April, </a:t>
            </a:r>
            <a:r>
              <a:rPr lang="en-US" b="1" dirty="0" smtClean="0">
                <a:solidFill>
                  <a:srgbClr val="7F271E"/>
                </a:solidFill>
                <a:latin typeface="Montserrat Classic Bold"/>
              </a:rPr>
              <a:t>2026</a:t>
            </a:r>
            <a:endParaRPr lang="en-US" b="1" dirty="0">
              <a:solidFill>
                <a:srgbClr val="7F271E"/>
              </a:solidFill>
              <a:latin typeface="Montserrat Classic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-103798" y="1659265"/>
            <a:ext cx="1847870" cy="1792210"/>
          </a:xfrm>
          <a:custGeom>
            <a:avLst/>
            <a:gdLst/>
            <a:ahLst/>
            <a:cxnLst/>
            <a:rect l="l" t="t" r="r" b="b"/>
            <a:pathLst>
              <a:path w="2193190" h="2193190">
                <a:moveTo>
                  <a:pt x="0" y="0"/>
                </a:moveTo>
                <a:lnTo>
                  <a:pt x="2193190" y="0"/>
                </a:lnTo>
                <a:lnTo>
                  <a:pt x="2193190" y="2193190"/>
                </a:lnTo>
                <a:lnTo>
                  <a:pt x="0" y="2193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3" name="Freeform 23"/>
          <p:cNvSpPr/>
          <p:nvPr/>
        </p:nvSpPr>
        <p:spPr>
          <a:xfrm>
            <a:off x="7000287" y="2164464"/>
            <a:ext cx="2053038" cy="655777"/>
          </a:xfrm>
          <a:custGeom>
            <a:avLst/>
            <a:gdLst/>
            <a:ahLst/>
            <a:cxnLst/>
            <a:rect l="l" t="t" r="r" b="b"/>
            <a:pathLst>
              <a:path w="3654611" h="909592">
                <a:moveTo>
                  <a:pt x="0" y="0"/>
                </a:moveTo>
                <a:lnTo>
                  <a:pt x="3654610" y="0"/>
                </a:lnTo>
                <a:lnTo>
                  <a:pt x="3654610" y="909592"/>
                </a:lnTo>
                <a:lnTo>
                  <a:pt x="0" y="909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Subtitle 2"/>
          <p:cNvSpPr txBox="1">
            <a:spLocks/>
          </p:cNvSpPr>
          <p:nvPr/>
        </p:nvSpPr>
        <p:spPr>
          <a:xfrm>
            <a:off x="3565186" y="4777514"/>
            <a:ext cx="2077731" cy="511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Author -1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56226" y="5547007"/>
            <a:ext cx="2077731" cy="51108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Co - Author -1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390474" y="5547007"/>
            <a:ext cx="2077731" cy="51108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Co - Author -2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567442" y="5547006"/>
            <a:ext cx="2077731" cy="51108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Co - Author -3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685381" y="5545578"/>
            <a:ext cx="2077731" cy="51108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Co - Author -4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CC6DAF-BBEE-3122-347B-66B2F5F2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99" y="62732"/>
            <a:ext cx="7598104" cy="13814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721F1E-6227-BA7A-5DBF-CCB8A7DE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152-13B7-4F77-8188-59B8CA939FD1}" type="datetime1">
              <a:rPr lang="en-IN" smtClean="0"/>
              <a:t>28-03-2026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A2C53CD-A8BB-3197-A16F-C4D8DAED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4B7D965-981A-BCC5-F8DF-D14C7D70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Key contributions (bullet points)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What problem you solved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Performance </a:t>
            </a:r>
            <a:r>
              <a:rPr lang="en-US" sz="2800" dirty="0" smtClean="0"/>
              <a:t>summary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Possible improvements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Extensions of the work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Real-time or large-scale deployment ideas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0AEC-AF15-42F3-9836-346566E9173C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Acknowledgment (Optional)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Funding agency</a:t>
            </a:r>
          </a:p>
          <a:p>
            <a:r>
              <a:rPr lang="en-US" sz="2800" dirty="0"/>
              <a:t>Institution / Guide / Lab support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50CB-C2D6-4022-8C6D-70F7406F662D}" type="datetime1">
              <a:rPr lang="en-IN" smtClean="0"/>
              <a:t>28-03-2026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IEEE format</a:t>
            </a:r>
          </a:p>
          <a:p>
            <a:r>
              <a:rPr lang="en-US" sz="2800" dirty="0"/>
              <a:t>3–5 key references</a:t>
            </a:r>
          </a:p>
          <a:p>
            <a:r>
              <a:rPr lang="en-US" sz="2800" dirty="0"/>
              <a:t>Example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[</a:t>
            </a:r>
            <a:r>
              <a:rPr lang="en-US" sz="2800" dirty="0"/>
              <a:t>1] A. Author et al., "Title," IEEE Journal, Year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Note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The presentation should not exceed </a:t>
            </a:r>
            <a:r>
              <a:rPr lang="en-US" sz="2800" b="1" dirty="0">
                <a:solidFill>
                  <a:srgbClr val="FF0000"/>
                </a:solidFill>
              </a:rPr>
              <a:t>15 slides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50CB-C2D6-4022-8C6D-70F7406F662D}" type="datetime1">
              <a:rPr lang="en-IN" smtClean="0"/>
              <a:t>28-03-2026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8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Font typeface="Wingdings" pitchFamily="2" charset="2"/>
              <a:buChar char="§"/>
            </a:pPr>
            <a:r>
              <a:rPr lang="en-US" sz="2800" dirty="0" smtClean="0"/>
              <a:t>Research </a:t>
            </a:r>
            <a:r>
              <a:rPr lang="en-US" sz="2800" dirty="0" smtClean="0"/>
              <a:t>Problem context/Background</a:t>
            </a:r>
            <a:endParaRPr lang="en-US" sz="2800" dirty="0"/>
          </a:p>
          <a:p>
            <a:pPr marL="639763" indent="-457200">
              <a:buFont typeface="Wingdings" pitchFamily="2" charset="2"/>
              <a:buChar char="§"/>
            </a:pPr>
            <a:r>
              <a:rPr lang="en-US" sz="2800" dirty="0" smtClean="0"/>
              <a:t>Importance of the proposed method</a:t>
            </a:r>
            <a:endParaRPr lang="en-US" sz="2800" dirty="0"/>
          </a:p>
          <a:p>
            <a:pPr marL="639763" indent="-457200">
              <a:buFont typeface="Wingdings" pitchFamily="2" charset="2"/>
              <a:buChar char="§"/>
            </a:pPr>
            <a:r>
              <a:rPr lang="en-US" sz="2800" dirty="0" smtClean="0"/>
              <a:t>Practical or research </a:t>
            </a:r>
            <a:r>
              <a:rPr lang="en-US" sz="2800" dirty="0" smtClean="0"/>
              <a:t>Approach used</a:t>
            </a:r>
            <a:endParaRPr lang="en-US" sz="2800" dirty="0" smtClean="0"/>
          </a:p>
          <a:p>
            <a:pPr marL="639763" indent="-457200">
              <a:buFont typeface="Wingdings" pitchFamily="2" charset="2"/>
              <a:buChar char="§"/>
            </a:pPr>
            <a:r>
              <a:rPr lang="en-US" sz="2800" dirty="0" smtClean="0"/>
              <a:t>2–3 </a:t>
            </a:r>
            <a:r>
              <a:rPr lang="en-US" sz="2800" dirty="0"/>
              <a:t>crisp bullet points (avoid paragraph text)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91F0-83CF-4AA4-9607-C948F846BFBE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Problem </a:t>
            </a:r>
            <a:r>
              <a:rPr lang="en-IN" sz="3600" dirty="0" smtClean="0"/>
              <a:t>Statement/</a:t>
            </a:r>
            <a:r>
              <a:rPr lang="en-US" sz="3600" dirty="0"/>
              <a:t>Objectives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Clearly define: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The </a:t>
            </a:r>
            <a:r>
              <a:rPr lang="en-US" sz="2200" dirty="0"/>
              <a:t>problem statement/ </a:t>
            </a:r>
            <a:r>
              <a:rPr lang="en-US" sz="2200" dirty="0" smtClean="0"/>
              <a:t>Formulation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Objectives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91F0-83CF-4AA4-9607-C948F846BFBE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/>
              <a:t>Related work </a:t>
            </a:r>
            <a:r>
              <a:rPr lang="en-US" sz="3600" dirty="0" smtClean="0"/>
              <a:t>/Review </a:t>
            </a:r>
            <a:r>
              <a:rPr lang="en-US" sz="3600" dirty="0"/>
              <a:t>of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Key existing </a:t>
            </a:r>
            <a:r>
              <a:rPr lang="en-US" sz="2800" dirty="0" smtClean="0"/>
              <a:t>methods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Limitations of current </a:t>
            </a:r>
            <a:r>
              <a:rPr lang="en-US" sz="2800" dirty="0" smtClean="0"/>
              <a:t>approaches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comparative </a:t>
            </a:r>
            <a:r>
              <a:rPr lang="en-US" sz="2800" b="1" dirty="0"/>
              <a:t>summary table </a:t>
            </a:r>
            <a:r>
              <a:rPr lang="en-US" sz="2800" dirty="0"/>
              <a:t>with the details used methodologies key performance evaluation metrics, results, limitations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261-4006-496B-B8E6-9CF8FB209DA3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600" dirty="0"/>
              <a:t>Research </a:t>
            </a:r>
            <a:r>
              <a:rPr lang="en-IN" sz="3600" dirty="0" smtClean="0"/>
              <a:t>Gaps /Open Issues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What is missing in existing work?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Why your work is needed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261-4006-496B-B8E6-9CF8FB209DA3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</a:t>
            </a:r>
            <a:r>
              <a:rPr lang="en-US" sz="3600" dirty="0" smtClean="0"/>
              <a:t>Methodology</a:t>
            </a:r>
            <a:r>
              <a:rPr lang="en-IN" sz="3200" dirty="0" smtClean="0"/>
              <a:t>/ </a:t>
            </a:r>
            <a:r>
              <a:rPr lang="en-IN" sz="3200" dirty="0"/>
              <a:t>System Architecture</a:t>
            </a:r>
            <a:r>
              <a:rPr lang="en-US" sz="3600" dirty="0" smtClean="0"/>
              <a:t> </a:t>
            </a:r>
            <a:r>
              <a:rPr lang="en-US" sz="3600" dirty="0"/>
              <a:t>/ </a:t>
            </a:r>
            <a:r>
              <a:rPr lang="en-US" sz="3200" dirty="0"/>
              <a:t>Mathematical Model / Algorithm (if applicable)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Block diagram / flow diagram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Algorithm / model overview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Explain </a:t>
            </a:r>
            <a:r>
              <a:rPr lang="en-US" sz="2800" b="1" dirty="0"/>
              <a:t>how your approach works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Avoid heavy equations on slides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Key equations or steps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/>
              <a:t>Pseudocode</a:t>
            </a:r>
            <a:r>
              <a:rPr lang="en-US" sz="2800" dirty="0"/>
              <a:t> (only main logic)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Keep it readable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407E-5861-4C74-84F0-A8C0DD26929E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Implementation Details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/>
              <a:t>Tools &amp; technologies used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/>
              <a:t>Software details</a:t>
            </a:r>
            <a:endParaRPr lang="en-IN" sz="2800" dirty="0"/>
          </a:p>
          <a:p>
            <a:pPr>
              <a:buFont typeface="Wingdings" pitchFamily="2" charset="2"/>
              <a:buChar char="§"/>
            </a:pPr>
            <a:r>
              <a:rPr lang="en-IN" sz="2800" dirty="0"/>
              <a:t>Hardware details</a:t>
            </a:r>
            <a:endParaRPr lang="en-IN" sz="2800" dirty="0"/>
          </a:p>
          <a:p>
            <a:pPr>
              <a:buFont typeface="Wingdings" pitchFamily="2" charset="2"/>
              <a:buChar char="§"/>
            </a:pPr>
            <a:r>
              <a:rPr lang="en-IN" sz="2800" dirty="0"/>
              <a:t>Dataset details (if ML/AI paper)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FDA-DA53-48A7-98E1-8C63F21457AD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Experimental Setup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Test environment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Parameters used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Training/testing split (if ML)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FDA-DA53-48A7-98E1-8C63F21457AD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D2272-8C83-8EB9-15FC-D743974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Results, Analysis &amp; Discussion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C4C4C-BF03-A8FB-48AE-D8065922B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Graphs, tables, charts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Accuracy, precision, recall, latency, etc.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Compare with existing methods (optional but recommended</a:t>
            </a:r>
            <a:r>
              <a:rPr lang="en-US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Interpretation of results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Strengths of your approach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Observations (why results improved)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55192-3045-0CD6-C931-9354926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FDA-DA53-48A7-98E1-8C63F21457AD}" type="datetime1">
              <a:rPr lang="en-IN" smtClean="0"/>
              <a:t>28-03-2026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12E99-AFA7-895F-2EF3-B8871BE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ICKECS - </a:t>
            </a:r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9EB05-D088-7AD0-6824-EE85B3E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08A-849E-7849-A85F-2850737AC4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020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</TotalTime>
  <Words>377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PowerPoint Presentation</vt:lpstr>
      <vt:lpstr>Introduction</vt:lpstr>
      <vt:lpstr>Problem Statement/Objectives</vt:lpstr>
      <vt:lpstr>Related work /Review of literature</vt:lpstr>
      <vt:lpstr>Research Gaps /Open Issues</vt:lpstr>
      <vt:lpstr>Proposed Methodology/ System Architecture / Mathematical Model / Algorithm (if applicable)</vt:lpstr>
      <vt:lpstr>Implementation Details</vt:lpstr>
      <vt:lpstr>Experimental Setup</vt:lpstr>
      <vt:lpstr>Results, Analysis &amp; Discussion</vt:lpstr>
      <vt:lpstr>Conclusions and future work</vt:lpstr>
      <vt:lpstr>Acknowledgment (Optional)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hodcsesjcit@outlook.com</dc:creator>
  <cp:lastModifiedBy>IT LAB7</cp:lastModifiedBy>
  <cp:revision>32</cp:revision>
  <dcterms:created xsi:type="dcterms:W3CDTF">2024-04-05T13:23:24Z</dcterms:created>
  <dcterms:modified xsi:type="dcterms:W3CDTF">2026-03-28T05:21:14Z</dcterms:modified>
</cp:coreProperties>
</file>